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72" r:id="rId3"/>
    <p:sldId id="274" r:id="rId4"/>
    <p:sldId id="264" r:id="rId5"/>
    <p:sldId id="260" r:id="rId6"/>
    <p:sldId id="262" r:id="rId7"/>
    <p:sldId id="261" r:id="rId8"/>
    <p:sldId id="263" r:id="rId9"/>
    <p:sldId id="267" r:id="rId10"/>
    <p:sldId id="269" r:id="rId11"/>
    <p:sldId id="273" r:id="rId12"/>
    <p:sldId id="275" r:id="rId13"/>
    <p:sldId id="276" r:id="rId14"/>
    <p:sldId id="277" r:id="rId15"/>
    <p:sldId id="278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46" y="-2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8D8FE-4D28-4A7D-B87C-FD65B6EC7C73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61A18-752E-4B07-A3C5-431FCDDDE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1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 rot="-2147483648">
            <a:off x="0" y="0"/>
            <a:ext cx="0" cy="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 rot="-2147483648">
            <a:off x="0" y="0"/>
            <a:ext cx="0" cy="0"/>
          </a:xfrm>
        </p:spPr>
        <p:txBody>
          <a:bodyPr>
            <a:normAutofit/>
          </a:bodyPr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 rot="-2147483648">
            <a:off x="0" y="0"/>
            <a:ext cx="0" cy="0"/>
          </a:xfrm>
        </p:spPr>
        <p:txBody>
          <a:bodyPr/>
          <a:lstStyle/>
          <a:p>
            <a:fld id="{415ADA27-5477-4BC9-BFDE-7D442F6BD00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" y="2485"/>
            <a:ext cx="9144003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322586" y="3362961"/>
            <a:ext cx="1339614" cy="134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Footer Placeholder 3"/>
          <p:cNvSpPr txBox="1">
            <a:spLocks/>
          </p:cNvSpPr>
          <p:nvPr userDrawn="1"/>
        </p:nvSpPr>
        <p:spPr>
          <a:xfrm>
            <a:off x="1380412" y="4943728"/>
            <a:ext cx="2614061" cy="18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700" kern="1200">
                <a:solidFill>
                  <a:srgbClr val="7F7F7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white"/>
                </a:solidFill>
              </a:rPr>
              <a:t>CaféX Communications 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Chord 26"/>
          <p:cNvSpPr/>
          <p:nvPr userDrawn="1"/>
        </p:nvSpPr>
        <p:spPr>
          <a:xfrm rot="17538541">
            <a:off x="4718868" y="-171548"/>
            <a:ext cx="1703707" cy="1703707"/>
          </a:xfrm>
          <a:prstGeom prst="chord">
            <a:avLst>
              <a:gd name="adj1" fmla="val 895547"/>
              <a:gd name="adj2" fmla="val 1804573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4775055" y="181108"/>
            <a:ext cx="15732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b="1" dirty="0">
                <a:solidFill>
                  <a:srgbClr val="5C94C3"/>
                </a:solidFill>
              </a:rPr>
              <a:t>REAL-TIME </a:t>
            </a:r>
          </a:p>
          <a:p>
            <a:pPr algn="ctr" defTabSz="457200"/>
            <a:r>
              <a:rPr lang="en-US" b="1" dirty="0">
                <a:solidFill>
                  <a:srgbClr val="5C94C3"/>
                </a:solidFill>
              </a:rPr>
              <a:t>CUSTOMER </a:t>
            </a:r>
          </a:p>
          <a:p>
            <a:pPr algn="ctr" defTabSz="457200"/>
            <a:r>
              <a:rPr lang="en-US" b="1" dirty="0">
                <a:solidFill>
                  <a:srgbClr val="5C94C3"/>
                </a:solidFill>
              </a:rPr>
              <a:t>ENGAGEMENT</a:t>
            </a:r>
          </a:p>
        </p:txBody>
      </p:sp>
      <p:sp>
        <p:nvSpPr>
          <p:cNvPr id="30" name="Chord 29"/>
          <p:cNvSpPr/>
          <p:nvPr userDrawn="1"/>
        </p:nvSpPr>
        <p:spPr>
          <a:xfrm rot="17538541">
            <a:off x="6252192" y="-687278"/>
            <a:ext cx="2647047" cy="2647047"/>
          </a:xfrm>
          <a:prstGeom prst="chord">
            <a:avLst>
              <a:gd name="adj1" fmla="val 2301498"/>
              <a:gd name="adj2" fmla="val 16583217"/>
            </a:avLst>
          </a:prstGeom>
          <a:solidFill>
            <a:schemeClr val="bg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" name="Picture 1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61278" y="153683"/>
            <a:ext cx="1678003" cy="1312095"/>
          </a:xfrm>
          <a:prstGeom prst="roundRect">
            <a:avLst>
              <a:gd name="adj" fmla="val 10383"/>
            </a:avLst>
          </a:prstGeom>
          <a:noFill/>
          <a:extLst/>
        </p:spPr>
      </p:pic>
      <p:sp>
        <p:nvSpPr>
          <p:cNvPr id="32" name="Chord 31"/>
          <p:cNvSpPr/>
          <p:nvPr userDrawn="1"/>
        </p:nvSpPr>
        <p:spPr>
          <a:xfrm rot="5400000">
            <a:off x="3372067" y="3015528"/>
            <a:ext cx="2782832" cy="2782832"/>
          </a:xfrm>
          <a:prstGeom prst="chord">
            <a:avLst>
              <a:gd name="adj1" fmla="val 3489089"/>
              <a:gd name="adj2" fmla="val 1813474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7787" y="3801132"/>
            <a:ext cx="2400300" cy="1246492"/>
          </a:xfrm>
          <a:prstGeom prst="rect">
            <a:avLst/>
          </a:prstGeom>
        </p:spPr>
      </p:pic>
      <p:sp>
        <p:nvSpPr>
          <p:cNvPr id="33" name="Chord 32"/>
          <p:cNvSpPr/>
          <p:nvPr userDrawn="1"/>
        </p:nvSpPr>
        <p:spPr>
          <a:xfrm rot="5400000">
            <a:off x="7156092" y="3896851"/>
            <a:ext cx="1892439" cy="1892439"/>
          </a:xfrm>
          <a:prstGeom prst="chord">
            <a:avLst>
              <a:gd name="adj1" fmla="val 4208907"/>
              <a:gd name="adj2" fmla="val 17465457"/>
            </a:avLst>
          </a:prstGeom>
          <a:gradFill flip="none" rotWithShape="1">
            <a:gsLst>
              <a:gs pos="0">
                <a:schemeClr val="bg1">
                  <a:alpha val="20000"/>
                </a:schemeClr>
              </a:gs>
              <a:gs pos="100000">
                <a:schemeClr val="bg1">
                  <a:alpha val="1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7132860" y="4757996"/>
            <a:ext cx="1936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u="sng" dirty="0">
                <a:solidFill>
                  <a:prstClr val="white"/>
                </a:solidFill>
              </a:rPr>
              <a:t>www.cafex.com</a:t>
            </a:r>
          </a:p>
        </p:txBody>
      </p:sp>
      <p:sp>
        <p:nvSpPr>
          <p:cNvPr id="34" name="Chord 33"/>
          <p:cNvSpPr/>
          <p:nvPr userDrawn="1"/>
        </p:nvSpPr>
        <p:spPr>
          <a:xfrm rot="10800000">
            <a:off x="-1579397" y="1501028"/>
            <a:ext cx="3846286" cy="3846286"/>
          </a:xfrm>
          <a:prstGeom prst="chord">
            <a:avLst>
              <a:gd name="adj1" fmla="val 4768156"/>
              <a:gd name="adj2" fmla="val 16840196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ounded Rectangle 34"/>
          <p:cNvSpPr/>
          <p:nvPr userDrawn="1"/>
        </p:nvSpPr>
        <p:spPr>
          <a:xfrm rot="10800000">
            <a:off x="992868" y="2915500"/>
            <a:ext cx="1531836" cy="149144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6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ounded Rectangle 35"/>
          <p:cNvSpPr/>
          <p:nvPr userDrawn="1"/>
        </p:nvSpPr>
        <p:spPr>
          <a:xfrm>
            <a:off x="-745274" y="3594827"/>
            <a:ext cx="1729740" cy="171045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Rounded Rectangle 37"/>
          <p:cNvSpPr/>
          <p:nvPr userDrawn="1"/>
        </p:nvSpPr>
        <p:spPr>
          <a:xfrm>
            <a:off x="-63500" y="2915501"/>
            <a:ext cx="1380957" cy="1358651"/>
          </a:xfrm>
          <a:prstGeom prst="roundRect">
            <a:avLst>
              <a:gd name="adj" fmla="val 50000"/>
            </a:avLst>
          </a:prstGeom>
          <a:solidFill>
            <a:srgbClr val="5C94C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400" y="154690"/>
            <a:ext cx="3376410" cy="3322819"/>
          </a:xfrm>
          <a:prstGeom prst="ellipse">
            <a:avLst/>
          </a:prstGeom>
          <a:ln>
            <a:noFill/>
          </a:ln>
          <a:effectLst>
            <a:softEdge rad="63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09" y="1660071"/>
            <a:ext cx="7689635" cy="733684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" y="2393756"/>
            <a:ext cx="5850891" cy="521745"/>
          </a:xfrm>
        </p:spPr>
        <p:txBody>
          <a:bodyPr anchor="t">
            <a:normAutofit/>
          </a:bodyPr>
          <a:lstStyle>
            <a:lvl1pPr marL="0" indent="0" algn="l">
              <a:lnSpc>
                <a:spcPct val="80000"/>
              </a:lnSpc>
              <a:buNone/>
              <a:defRPr sz="2800" i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9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1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4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Rounded Rectangle 41"/>
          <p:cNvSpPr/>
          <p:nvPr userDrawn="1"/>
        </p:nvSpPr>
        <p:spPr>
          <a:xfrm>
            <a:off x="4138657" y="3114084"/>
            <a:ext cx="1339614" cy="134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Slide Number Placeholder 4"/>
          <p:cNvSpPr txBox="1">
            <a:spLocks/>
          </p:cNvSpPr>
          <p:nvPr userDrawn="1"/>
        </p:nvSpPr>
        <p:spPr>
          <a:xfrm>
            <a:off x="7014842" y="486402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7F7F7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31C951-9D62-474D-B35D-66AB940D3B2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7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3" y="324161"/>
            <a:ext cx="8588861" cy="62865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 noChangeAspect="1"/>
          </p:cNvSpPr>
          <p:nvPr>
            <p:ph type="body" sz="quarter" idx="10"/>
          </p:nvPr>
        </p:nvSpPr>
        <p:spPr>
          <a:xfrm>
            <a:off x="239714" y="1004809"/>
            <a:ext cx="4122425" cy="3724275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rgbClr val="435153"/>
                </a:solidFill>
                <a:latin typeface="+mj-lt"/>
              </a:defRPr>
            </a:lvl2pPr>
            <a:lvl3pPr>
              <a:defRPr sz="1200">
                <a:solidFill>
                  <a:srgbClr val="435153"/>
                </a:solidFill>
                <a:latin typeface="+mj-lt"/>
              </a:defRPr>
            </a:lvl3pPr>
            <a:lvl4pPr>
              <a:defRPr sz="1100">
                <a:solidFill>
                  <a:srgbClr val="435153"/>
                </a:solidFill>
                <a:latin typeface="+mj-lt"/>
              </a:defRPr>
            </a:lvl4pPr>
            <a:lvl5pPr>
              <a:defRPr sz="1100"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2" y="1004809"/>
            <a:ext cx="4122425" cy="3724275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rgbClr val="435153"/>
                </a:solidFill>
                <a:latin typeface="+mj-lt"/>
              </a:defRPr>
            </a:lvl2pPr>
            <a:lvl3pPr>
              <a:defRPr sz="1200">
                <a:solidFill>
                  <a:srgbClr val="435153"/>
                </a:solidFill>
                <a:latin typeface="+mj-lt"/>
              </a:defRPr>
            </a:lvl3pPr>
            <a:lvl4pPr>
              <a:defRPr sz="1100">
                <a:solidFill>
                  <a:srgbClr val="435153"/>
                </a:solidFill>
                <a:latin typeface="+mj-lt"/>
              </a:defRPr>
            </a:lvl4pPr>
            <a:lvl5pPr>
              <a:defRPr sz="1100"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2154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F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 userDrawn="1"/>
        </p:nvSpPr>
        <p:spPr>
          <a:xfrm>
            <a:off x="-1" y="-9650"/>
            <a:ext cx="9171173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4138657" y="3114084"/>
            <a:ext cx="1339614" cy="134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 userDrawn="1"/>
        </p:nvSpPr>
        <p:spPr>
          <a:xfrm flipH="1">
            <a:off x="5826452" y="3402134"/>
            <a:ext cx="3344723" cy="440871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tx2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-1" y="4448579"/>
            <a:ext cx="9289143" cy="440871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tx2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Content Placeholder 3"/>
          <p:cNvSpPr txBox="1">
            <a:spLocks/>
          </p:cNvSpPr>
          <p:nvPr userDrawn="1"/>
        </p:nvSpPr>
        <p:spPr>
          <a:xfrm>
            <a:off x="115822" y="4432972"/>
            <a:ext cx="5501869" cy="432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 sz="2400" b="1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Font typeface="Arial"/>
              <a:buNone/>
            </a:pPr>
            <a:r>
              <a:rPr lang="en-US" sz="1800" b="0" dirty="0" smtClean="0">
                <a:effectLst/>
                <a:cs typeface="Calibri"/>
              </a:rPr>
              <a:t>New York | Boston | Cardiff, UK</a:t>
            </a:r>
          </a:p>
        </p:txBody>
      </p:sp>
      <p:sp>
        <p:nvSpPr>
          <p:cNvPr id="36" name="Rounded Rectangle 35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4999218" y="1343581"/>
            <a:ext cx="4417063" cy="43457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spcAft>
                <a:spcPts val="400"/>
              </a:spcAft>
            </a:pPr>
            <a:endParaRPr lang="en-US" dirty="0">
              <a:solidFill>
                <a:srgbClr val="092E4D"/>
              </a:solidFill>
              <a:cs typeface="Calibri"/>
            </a:endParaRPr>
          </a:p>
          <a:p>
            <a:pPr defTabSz="457200">
              <a:spcAft>
                <a:spcPts val="400"/>
              </a:spcAft>
            </a:pPr>
            <a:endParaRPr lang="en-US" dirty="0">
              <a:solidFill>
                <a:srgbClr val="092E4D"/>
              </a:solidFill>
              <a:cs typeface="Calibri"/>
            </a:endParaRPr>
          </a:p>
          <a:p>
            <a:pPr defTabSz="457200">
              <a:spcAft>
                <a:spcPts val="400"/>
              </a:spcAft>
            </a:pPr>
            <a:endParaRPr lang="en-US" dirty="0">
              <a:solidFill>
                <a:srgbClr val="092E4D"/>
              </a:solidFill>
              <a:cs typeface="Calibri"/>
            </a:endParaRPr>
          </a:p>
          <a:p>
            <a:pPr defTabSz="457200">
              <a:spcAft>
                <a:spcPts val="400"/>
              </a:spcAft>
            </a:pPr>
            <a:endParaRPr lang="en-US" dirty="0">
              <a:solidFill>
                <a:srgbClr val="092E4D"/>
              </a:solidFill>
              <a:cs typeface="Calibri"/>
            </a:endParaRPr>
          </a:p>
          <a:p>
            <a:pPr defTabSz="457200">
              <a:spcAft>
                <a:spcPts val="400"/>
              </a:spcAft>
            </a:pPr>
            <a:endParaRPr lang="en-US" dirty="0">
              <a:solidFill>
                <a:srgbClr val="092E4D"/>
              </a:solidFill>
              <a:cs typeface="Calibri"/>
            </a:endParaRPr>
          </a:p>
        </p:txBody>
      </p: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782" y="2644841"/>
            <a:ext cx="935395" cy="491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608" y="2356235"/>
            <a:ext cx="611857" cy="349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6601" y="1912672"/>
            <a:ext cx="1371672" cy="405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0408" y="3127122"/>
            <a:ext cx="611857" cy="606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0327" y="2741621"/>
            <a:ext cx="796274" cy="789654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Rounded Rectangle 45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 userDrawn="1"/>
        </p:nvSpPr>
        <p:spPr>
          <a:xfrm>
            <a:off x="-1" y="142169"/>
            <a:ext cx="9159079" cy="45935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642" y="179110"/>
            <a:ext cx="968829" cy="420828"/>
          </a:xfrm>
          <a:prstGeom prst="rect">
            <a:avLst/>
          </a:prstGeom>
        </p:spPr>
      </p:pic>
      <p:sp>
        <p:nvSpPr>
          <p:cNvPr id="50" name="Rectangle 49"/>
          <p:cNvSpPr/>
          <p:nvPr userDrawn="1"/>
        </p:nvSpPr>
        <p:spPr>
          <a:xfrm>
            <a:off x="4497377" y="154217"/>
            <a:ext cx="4649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sz="2000" dirty="0">
                <a:solidFill>
                  <a:srgbClr val="297FD5">
                    <a:lumMod val="75000"/>
                  </a:srgbClr>
                </a:solidFill>
                <a:cs typeface="Calibri"/>
              </a:rPr>
              <a:t>Real-time customer engagement solutions </a:t>
            </a:r>
          </a:p>
        </p:txBody>
      </p:sp>
      <p:sp>
        <p:nvSpPr>
          <p:cNvPr id="5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07629" y="4864023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4842" y="4864023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90640" y="1346645"/>
            <a:ext cx="4526504" cy="2896947"/>
          </a:xfrm>
        </p:spPr>
        <p:txBody>
          <a:bodyPr/>
          <a:lstStyle>
            <a:lvl1pPr>
              <a:lnSpc>
                <a:spcPct val="80000"/>
              </a:lnSpc>
              <a:defRPr b="1">
                <a:solidFill>
                  <a:srgbClr val="FFFFFF"/>
                </a:solidFill>
                <a:effectLst/>
              </a:defRPr>
            </a:lvl1pPr>
            <a:lvl2pPr>
              <a:lnSpc>
                <a:spcPct val="80000"/>
              </a:lnSpc>
              <a:defRPr>
                <a:solidFill>
                  <a:srgbClr val="FFFFFF"/>
                </a:solidFill>
                <a:effectLst/>
              </a:defRPr>
            </a:lvl2pPr>
            <a:lvl3pPr>
              <a:lnSpc>
                <a:spcPct val="80000"/>
              </a:lnSpc>
              <a:defRPr>
                <a:solidFill>
                  <a:srgbClr val="FFFFFF"/>
                </a:solidFill>
                <a:effectLst/>
              </a:defRPr>
            </a:lvl3pPr>
            <a:lvl4pPr>
              <a:lnSpc>
                <a:spcPct val="80000"/>
              </a:lnSpc>
              <a:defRPr>
                <a:solidFill>
                  <a:srgbClr val="FFFFFF"/>
                </a:solidFill>
                <a:effectLst/>
              </a:defRPr>
            </a:lvl4pPr>
            <a:lvl5pPr>
              <a:lnSpc>
                <a:spcPct val="80000"/>
              </a:lnSpc>
              <a:defRPr>
                <a:solidFill>
                  <a:srgbClr val="FFFFFF"/>
                </a:solidFill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618165" y="3919901"/>
            <a:ext cx="3392487" cy="73977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15120" y="176254"/>
            <a:ext cx="9172425" cy="47460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6" y="219776"/>
            <a:ext cx="1039745" cy="451632"/>
          </a:xfrm>
          <a:prstGeom prst="rect">
            <a:avLst/>
          </a:prstGeom>
        </p:spPr>
      </p:pic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‹#›</a:t>
            </a:fld>
            <a:endParaRPr lang="en-US" sz="1000" dirty="0">
              <a:solidFill>
                <a:srgbClr val="FFFFFF"/>
              </a:solidFill>
            </a:endParaRPr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127004" y="713428"/>
            <a:ext cx="891721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787" y="149837"/>
            <a:ext cx="7276584" cy="5663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0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5120" y="176254"/>
            <a:ext cx="9172425" cy="47460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6" y="219776"/>
            <a:ext cx="1039745" cy="451632"/>
          </a:xfrm>
          <a:prstGeom prst="rect">
            <a:avLst/>
          </a:prstGeom>
        </p:spPr>
      </p:pic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‹#›</a:t>
            </a:fld>
            <a:endParaRPr lang="en-US" sz="1000" dirty="0">
              <a:solidFill>
                <a:srgbClr val="FFFFFF"/>
              </a:solidFill>
            </a:endParaRP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127004" y="713428"/>
            <a:ext cx="891721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-15120" y="164708"/>
            <a:ext cx="9172425" cy="47460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6" y="208231"/>
            <a:ext cx="1039745" cy="451632"/>
          </a:xfrm>
          <a:prstGeom prst="rect">
            <a:avLst/>
          </a:prstGeom>
        </p:spPr>
      </p:pic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‹#›</a:t>
            </a:fld>
            <a:endParaRPr lang="en-US" sz="10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27004" y="713428"/>
            <a:ext cx="891721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728" y="205980"/>
            <a:ext cx="7105073" cy="5074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2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15120" y="141619"/>
            <a:ext cx="9172425" cy="47460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6" y="196686"/>
            <a:ext cx="1039745" cy="451632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‹#›</a:t>
            </a:fld>
            <a:endParaRPr lang="en-US" sz="1000" dirty="0">
              <a:solidFill>
                <a:srgbClr val="FFFFFF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7004" y="713428"/>
            <a:ext cx="891721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5120" y="2485"/>
            <a:ext cx="9171215" cy="5143500"/>
          </a:xfrm>
          <a:prstGeom prst="rect">
            <a:avLst/>
          </a:prstGeom>
          <a:gradFill flip="none" rotWithShape="1">
            <a:gsLst>
              <a:gs pos="20000">
                <a:srgbClr val="5C94C3">
                  <a:alpha val="72000"/>
                </a:srgbClr>
              </a:gs>
              <a:gs pos="55000">
                <a:srgbClr val="5C94C3">
                  <a:alpha val="50000"/>
                </a:srgbClr>
              </a:gs>
              <a:gs pos="100000">
                <a:srgbClr val="5C94C3"/>
              </a:gs>
            </a:gsLst>
            <a:lin ang="26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-772606" y="501780"/>
            <a:ext cx="5373334" cy="53134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 rot="10800000">
            <a:off x="1736827" y="-322156"/>
            <a:ext cx="2021611" cy="1968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7329035" y="-476508"/>
            <a:ext cx="950557" cy="95301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18000"/>
                </a:scheme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8300316" y="-143386"/>
            <a:ext cx="1717524" cy="17278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75000"/>
                  <a:alpha val="28000"/>
                </a:schemeClr>
              </a:gs>
              <a:gs pos="100000">
                <a:schemeClr val="accent4">
                  <a:lumMod val="75000"/>
                  <a:alpha val="2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 rot="10800000">
            <a:off x="7692803" y="-119230"/>
            <a:ext cx="1195279" cy="117108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57550">
                  <a:alpha val="40000"/>
                </a:srgbClr>
              </a:gs>
              <a:gs pos="100000">
                <a:schemeClr val="accent1">
                  <a:shade val="100000"/>
                  <a:satMod val="115000"/>
                  <a:alpha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15120" y="141619"/>
            <a:ext cx="9172425" cy="47460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6" y="196686"/>
            <a:ext cx="1039745" cy="451632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‹#›</a:t>
            </a:fld>
            <a:endParaRPr lang="en-US" sz="1000" dirty="0">
              <a:solidFill>
                <a:srgbClr val="FFFFFF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7004" y="713428"/>
            <a:ext cx="891721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28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6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90434" y="137983"/>
            <a:ext cx="7276584" cy="566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199" y="978284"/>
            <a:ext cx="8786820" cy="3616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199" y="4767264"/>
            <a:ext cx="38989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rgbClr val="7F7F7F"/>
                </a:solidFill>
                <a:effectLst/>
              </a:defRPr>
            </a:lvl1pPr>
          </a:lstStyle>
          <a:p>
            <a:pPr defTabSz="457200"/>
            <a:r>
              <a:rPr lang="en-US" dirty="0" smtClean="0"/>
              <a:t>CaféX Communications Confidential © 2014 –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3417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F7F7F"/>
                </a:solidFill>
                <a:effectLst/>
              </a:defRPr>
            </a:lvl1pPr>
          </a:lstStyle>
          <a:p>
            <a:pPr defTabSz="457200"/>
            <a:fld id="{0431C951-9D62-474D-B35D-66AB940D3B2F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5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51799"/>
            <a:ext cx="7689635" cy="733684"/>
          </a:xfrm>
        </p:spPr>
        <p:txBody>
          <a:bodyPr/>
          <a:lstStyle/>
          <a:p>
            <a:pPr algn="r"/>
            <a:r>
              <a:rPr lang="en-US" dirty="0" smtClean="0"/>
              <a:t>Fusion Live Assist ROI &amp; Customer Benefit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7944" y="3040605"/>
            <a:ext cx="5850891" cy="521745"/>
          </a:xfrm>
        </p:spPr>
        <p:txBody>
          <a:bodyPr/>
          <a:lstStyle/>
          <a:p>
            <a:pPr algn="r"/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smtClean="0"/>
              <a:t>    Travel Cost Savings Calculation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449765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Enterprise experts will be able to connect directly to customers via in-app video &amp; live assistance from anywhere without traveling to different locations.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2" name="Table 1" descr="Ppt.slide.table.OOM.T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37333"/>
              </p:ext>
            </p:extLst>
          </p:nvPr>
        </p:nvGraphicFramePr>
        <p:xfrm>
          <a:off x="501650" y="2335530"/>
          <a:ext cx="8140700" cy="16840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499100"/>
                <a:gridCol w="1320800"/>
                <a:gridCol w="1320800"/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Travel Cost Savings </a:t>
                      </a:r>
                      <a:endParaRPr sz="1400" b="1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sz="1400" dirty="0" smtClean="0"/>
                        <a:t>Estimate </a:t>
                      </a:r>
                      <a:endParaRPr sz="1400" b="1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High Estimate</a:t>
                      </a:r>
                      <a:endParaRPr sz="1400" b="1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</a:tr>
              <a:tr h="323850">
                <a:tc>
                  <a:txBody>
                    <a:bodyPr/>
                    <a:lstStyle/>
                    <a:p>
                      <a:pPr algn="l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Average annual travel expenses per expert 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>
                          <a:solidFill>
                            <a:schemeClr val="tx1"/>
                          </a:solidFill>
                        </a:rPr>
                        <a:t>$5,000</a:t>
                      </a:r>
                      <a:endParaRPr sz="1100" b="0" i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>
                          <a:solidFill>
                            <a:schemeClr val="tx1"/>
                          </a:solidFill>
                        </a:rPr>
                        <a:t>$15,000</a:t>
                      </a:r>
                      <a:endParaRPr sz="1100" b="0" i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</a:tr>
              <a:tr h="323850">
                <a:tc>
                  <a:txBody>
                    <a:bodyPr/>
                    <a:lstStyle/>
                    <a:p>
                      <a:pPr algn="l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Number of experts traveling 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</a:tr>
              <a:tr h="323850">
                <a:tc>
                  <a:txBody>
                    <a:bodyPr/>
                    <a:lstStyle/>
                    <a:p>
                      <a:pPr algn="l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Percentage of travel avoided with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Café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X Fusion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30%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40%</a:t>
                      </a:r>
                      <a:endParaRPr sz="1100" b="0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/>
                </a:tc>
              </a:tr>
              <a:tr h="323850">
                <a:tc>
                  <a:txBody>
                    <a:bodyPr/>
                    <a:lstStyle/>
                    <a:p>
                      <a:pPr algn="l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Travel cost savings per year </a:t>
                      </a:r>
                      <a:endParaRPr sz="1100" b="1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$150,000</a:t>
                      </a:r>
                      <a:endParaRPr sz="1100" b="1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0" dirty="0">
                          <a:solidFill>
                            <a:schemeClr val="tx1"/>
                          </a:solidFill>
                        </a:rPr>
                        <a:t>$600,000</a:t>
                      </a:r>
                      <a:endParaRPr sz="1100" b="1" i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2707" y="877766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#3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629" y="4876119"/>
            <a:ext cx="3898938" cy="273844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4842" y="4876119"/>
            <a:ext cx="2133600" cy="273844"/>
          </a:xfr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10</a:t>
            </a:fld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3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11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&amp; Margin Uplift</a:t>
            </a:r>
            <a:endParaRPr lang="en-US" dirty="0"/>
          </a:p>
        </p:txBody>
      </p:sp>
      <p:graphicFrame>
        <p:nvGraphicFramePr>
          <p:cNvPr id="5" name="New Table" descr="Ppt.slide.table.OOM_BenefitType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44164"/>
              </p:ext>
            </p:extLst>
          </p:nvPr>
        </p:nvGraphicFramePr>
        <p:xfrm>
          <a:off x="304800" y="2038350"/>
          <a:ext cx="8534400" cy="26670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105400"/>
                <a:gridCol w="1752600"/>
                <a:gridCol w="1676400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Annual Benefit</a:t>
                      </a:r>
                      <a:endParaRPr sz="1600" b="1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Estimate</a:t>
                      </a:r>
                      <a:endParaRPr sz="1400" b="1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smtClean="0"/>
                        <a:t>High Estimate</a:t>
                      </a:r>
                      <a:endParaRPr sz="1400" b="1" i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254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Leaked Leads Recovered</a:t>
                      </a:r>
                      <a:r>
                        <a:rPr lang="en-US" sz="1400" dirty="0" smtClean="0"/>
                        <a:t> Per Branch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$50,00</a:t>
                      </a:r>
                      <a:r>
                        <a:rPr lang="en-US" sz="1400" dirty="0" smtClean="0"/>
                        <a:t>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</a:t>
                      </a:r>
                      <a:r>
                        <a:rPr lang="en-US" sz="1400" dirty="0" smtClean="0"/>
                        <a:t>200,000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254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Sales Conversion Improvement</a:t>
                      </a:r>
                      <a:r>
                        <a:rPr lang="en-US" sz="1400" dirty="0" smtClean="0"/>
                        <a:t> Per Branch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$6</a:t>
                      </a:r>
                      <a:r>
                        <a:rPr lang="en-US" sz="1400" dirty="0" smtClean="0"/>
                        <a:t>0,000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$2</a:t>
                      </a:r>
                      <a:r>
                        <a:rPr lang="en-US" sz="1400" dirty="0" smtClean="0"/>
                        <a:t>50,000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254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Increased Cross-Selling/Upselling</a:t>
                      </a:r>
                      <a:r>
                        <a:rPr lang="en-US" sz="1400" dirty="0" smtClean="0"/>
                        <a:t> Per Branch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$6,</a:t>
                      </a:r>
                      <a:r>
                        <a:rPr lang="en-US" sz="1400" dirty="0" smtClean="0"/>
                        <a:t>000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</a:t>
                      </a:r>
                      <a:r>
                        <a:rPr lang="en-US" sz="1400" dirty="0" smtClean="0"/>
                        <a:t>30,000</a:t>
                      </a:r>
                      <a:endParaRPr sz="1400" b="0" i="0" dirty="0">
                        <a:solidFill>
                          <a:srgbClr val="E7E8E9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254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Total Incremental Revenue per </a:t>
                      </a:r>
                      <a:r>
                        <a:rPr lang="en-US" sz="1400" dirty="0" smtClean="0"/>
                        <a:t>B</a:t>
                      </a:r>
                      <a:r>
                        <a:rPr sz="1400" dirty="0" smtClean="0"/>
                        <a:t>ranch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$1</a:t>
                      </a:r>
                      <a:r>
                        <a:rPr lang="en-US" sz="1400" dirty="0" smtClean="0"/>
                        <a:t>16,000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$48</a:t>
                      </a:r>
                      <a:r>
                        <a:rPr lang="en-US" sz="1400" dirty="0" smtClean="0"/>
                        <a:t>0,000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Number of </a:t>
                      </a:r>
                      <a:r>
                        <a:rPr lang="en-US" sz="1400" dirty="0" smtClean="0"/>
                        <a:t>B</a:t>
                      </a:r>
                      <a:r>
                        <a:rPr sz="1400" dirty="0" smtClean="0"/>
                        <a:t>ranches to </a:t>
                      </a:r>
                      <a:r>
                        <a:rPr lang="en-US" sz="1400" dirty="0" smtClean="0"/>
                        <a:t>D</a:t>
                      </a:r>
                      <a:r>
                        <a:rPr sz="1400" dirty="0" smtClean="0"/>
                        <a:t>eploy </a:t>
                      </a:r>
                      <a:r>
                        <a:rPr lang="en-US" sz="1400" dirty="0" smtClean="0"/>
                        <a:t>CaféX Fusion</a:t>
                      </a:r>
                      <a:endParaRPr sz="1400" b="0" i="0" dirty="0">
                        <a:solidFill>
                          <a:srgbClr val="0096D6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10</a:t>
                      </a:r>
                      <a:endParaRPr sz="1400" b="0" i="0" dirty="0">
                        <a:solidFill>
                          <a:srgbClr val="0096D6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10</a:t>
                      </a:r>
                      <a:endParaRPr sz="1400" b="0" i="0" dirty="0">
                        <a:solidFill>
                          <a:srgbClr val="0096D6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sz="1400" dirty="0" smtClean="0"/>
                        <a:t>Total Incremental </a:t>
                      </a:r>
                      <a:r>
                        <a:rPr lang="en-US" sz="1400" dirty="0" smtClean="0"/>
                        <a:t>Annual</a:t>
                      </a:r>
                      <a:r>
                        <a:rPr lang="en-US" sz="1400" baseline="0" dirty="0" smtClean="0"/>
                        <a:t> Revenue </a:t>
                      </a:r>
                      <a:r>
                        <a:rPr sz="1400" dirty="0" smtClean="0"/>
                        <a:t>(All </a:t>
                      </a:r>
                      <a:r>
                        <a:rPr lang="en-US" sz="1400" dirty="0" smtClean="0"/>
                        <a:t>B</a:t>
                      </a:r>
                      <a:r>
                        <a:rPr sz="1400" dirty="0" smtClean="0"/>
                        <a:t>ranches)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$1</a:t>
                      </a:r>
                      <a:r>
                        <a:rPr lang="en-US" sz="1400" dirty="0" smtClean="0"/>
                        <a:t>,160,000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 smtClean="0"/>
                        <a:t>$4</a:t>
                      </a:r>
                      <a:r>
                        <a:rPr lang="en-US" sz="1400" dirty="0" smtClean="0"/>
                        <a:t>,</a:t>
                      </a:r>
                      <a:r>
                        <a:rPr sz="1400" dirty="0" smtClean="0"/>
                        <a:t>8</a:t>
                      </a:r>
                      <a:r>
                        <a:rPr lang="en-US" sz="1400" dirty="0" smtClean="0"/>
                        <a:t>00,000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  <a:tr h="355600"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Total Incremental Margin (Assume 10% Operating Margin)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$116,000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rgbClr val="002060"/>
                          </a:solidFill>
                          <a:latin typeface="Arial"/>
                        </a:rPr>
                        <a:t>$480,000</a:t>
                      </a:r>
                      <a:endParaRPr sz="1400" b="1" i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1352550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Enterprise experts can utilize CaféX Fusion to intersect customer transactions at the point of sale to recover leads, increase sales conversion rate and create cross-sell/upsell opportunities.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2707" y="877766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26695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Business Case Details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6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13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33550"/>
            <a:ext cx="3724954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76350"/>
            <a:ext cx="3840163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85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14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38225"/>
            <a:ext cx="694372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57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26695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Thank You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1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2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94011"/>
              </p:ext>
            </p:extLst>
          </p:nvPr>
        </p:nvGraphicFramePr>
        <p:xfrm>
          <a:off x="533400" y="971550"/>
          <a:ext cx="7896312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6312"/>
              </a:tblGrid>
              <a:tr h="57156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CaféX Fusion Live Assist could </a:t>
                      </a:r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drive business value to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&lt;client&gt; by </a:t>
                      </a:r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generating benefits that would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reduce operational costs and lift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revenue.</a:t>
                      </a:r>
                      <a:endParaRPr lang="en-GB" sz="14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156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report provides a </a:t>
                      </a:r>
                      <a:r>
                        <a:rPr lang="en-GB" sz="1400" b="1" u="sng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sample business </a:t>
                      </a:r>
                      <a:r>
                        <a:rPr lang="en-GB" sz="1400" b="1" u="sng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case for 1,000 concurrent sessions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based upon a set of assumptions and benchmark data from CaféX clients of similar size to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&lt;client&gt; that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are utilizing CaféX Fusion.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61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Achieve a 12</a:t>
                      </a:r>
                      <a:r>
                        <a:rPr lang="en-GB" sz="1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month return on investment.</a:t>
                      </a:r>
                      <a:endParaRPr lang="en-GB" sz="14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61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Realize </a:t>
                      </a:r>
                      <a:r>
                        <a:rPr lang="en-GB" sz="1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benefits </a:t>
                      </a:r>
                      <a:r>
                        <a:rPr lang="en-GB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as much as $7 million over 3 years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421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□  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Lower agent costs by as much as $5.7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million over 3 years 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421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□  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Cut 800 inbound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call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charges by up to $500,000 over 3 years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974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□  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Reduce travel costs by up to $450,000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over 3 years 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703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□   </a:t>
                      </a:r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Increase margin from higher revenues by up to $350,000 over 3 years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0843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GB" sz="1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 detailed business case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built on estimates specific to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&lt;client&gt; </a:t>
                      </a:r>
                      <a:r>
                        <a:rPr lang="en-GB" sz="1400" b="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can be constructed as a next step. </a:t>
                      </a:r>
                      <a:endParaRPr lang="en-GB" sz="1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95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3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ROI &amp; Payback Summary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52550"/>
            <a:ext cx="46704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98587"/>
            <a:ext cx="3670300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09575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 smtClean="0"/>
              <a:t>Example is based on 1,000 concurrent sessions of Fusion Live Assist with Palettes </a:t>
            </a:r>
            <a:endParaRPr lang="en-US" dirty="0" smtClean="0"/>
          </a:p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 smtClean="0"/>
              <a:t>Net </a:t>
            </a:r>
            <a:r>
              <a:rPr lang="en-US" dirty="0" smtClean="0"/>
              <a:t>Present Value (NPV) rate assumed to be 10%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26695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Benefit Calculations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5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Cost Per Agent Call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987552"/>
            <a:ext cx="85534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096000" y="2266950"/>
            <a:ext cx="2895600" cy="3810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3562350"/>
            <a:ext cx="7553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CaféX Fusion </a:t>
            </a:r>
            <a:r>
              <a:rPr lang="en-US" dirty="0" smtClean="0">
                <a:solidFill>
                  <a:srgbClr val="C00000"/>
                </a:solidFill>
              </a:rPr>
              <a:t>reduces cost per agent call </a:t>
            </a:r>
            <a:r>
              <a:rPr lang="en-US" dirty="0" smtClean="0"/>
              <a:t>due to enhanced live assistance &amp; user context capture. Benefits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Reduced service call duration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Improved agent productivity factor (time spent with customers)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5275" y="819150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3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428750"/>
            <a:ext cx="80676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6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Calls That Continue on Current Channels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0" y="1819656"/>
            <a:ext cx="3505200" cy="1905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5598" y="3105150"/>
            <a:ext cx="7553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 assumes that a given percentage of inbound calls  to the contact center in Years 1, 2, and 3 respectively will continue to use traditional (e.g. PSTN) channels and not  be initiated from within the web/mobile app.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95275" y="819150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971550"/>
            <a:ext cx="82391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7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FCR for In-App Live Assist Calls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562350"/>
            <a:ext cx="7553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Model assumes that adding another channel (in-app communication) to the contact center will increase call volumes as shown above.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First call resolution improves each year due to in-app live assist which enables more effective agent interactions with customers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419600" y="1381125"/>
            <a:ext cx="3505200" cy="3429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419600" y="2105025"/>
            <a:ext cx="3505200" cy="1905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19600" y="2447925"/>
            <a:ext cx="3505200" cy="1905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10525" y="971550"/>
            <a:ext cx="981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 Slide 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010525" y="3010614"/>
            <a:ext cx="981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 Slide 2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705600" y="1217771"/>
            <a:ext cx="1524000" cy="234077"/>
          </a:xfrm>
          <a:prstGeom prst="line">
            <a:avLst/>
          </a:prstGeom>
          <a:ln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2" idx="0"/>
          </p:cNvCxnSpPr>
          <p:nvPr/>
        </p:nvCxnSpPr>
        <p:spPr>
          <a:xfrm>
            <a:off x="7924800" y="2571750"/>
            <a:ext cx="576263" cy="438864"/>
          </a:xfrm>
          <a:prstGeom prst="line">
            <a:avLst/>
          </a:prstGeom>
          <a:ln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95275" y="819150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0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43150"/>
            <a:ext cx="69627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76550"/>
            <a:ext cx="69627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8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Savings in Agent Costs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4295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Status Quo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23950"/>
            <a:ext cx="6115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220241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With CaféX Fusion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52800" y="2724150"/>
            <a:ext cx="509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46" y="3409950"/>
            <a:ext cx="69627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352800" y="3257550"/>
            <a:ext cx="509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08" y="4238625"/>
            <a:ext cx="69627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81000" y="403121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Net Savings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7162800" y="855812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6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CaféX Communications Confidential © 2014 – All Rights Reserved.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pPr/>
              <a:t>9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800 Charges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123950"/>
            <a:ext cx="84201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426857"/>
            <a:ext cx="84201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74295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Year 1: 10% of Inbound Calls Avoid PSTN Charges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10515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Year 2: 20% of Inbound Calls Avoid PSTN Charges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983593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Year 3: </a:t>
            </a:r>
            <a:r>
              <a:rPr lang="en-US" b="1" dirty="0"/>
              <a:t>3</a:t>
            </a:r>
            <a:r>
              <a:rPr lang="en-US" b="1" dirty="0" smtClean="0"/>
              <a:t>0% of Inbound Calls Avoid PSTN Charges</a:t>
            </a:r>
            <a:endParaRPr lang="en-US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31" y="4352925"/>
            <a:ext cx="84201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858000" y="285750"/>
            <a:ext cx="1762125" cy="3048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Benefit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5">
      <a:dk1>
        <a:srgbClr val="092E4D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768</Words>
  <Application>Microsoft Office PowerPoint</Application>
  <PresentationFormat>On-screen Show (16:9)</PresentationFormat>
  <Paragraphs>117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1_Office Theme</vt:lpstr>
      <vt:lpstr>Fusion Live Assist ROI &amp; Customer Benefit Analysis</vt:lpstr>
      <vt:lpstr>Executive Summary</vt:lpstr>
      <vt:lpstr>ROI &amp; Payback Summary</vt:lpstr>
      <vt:lpstr>PowerPoint Presentation</vt:lpstr>
      <vt:lpstr>Reduced Cost Per Agent Call</vt:lpstr>
      <vt:lpstr>Calls That Continue on Current Channels</vt:lpstr>
      <vt:lpstr>Improved FCR for In-App Live Assist Calls</vt:lpstr>
      <vt:lpstr>Net Savings in Agent Costs</vt:lpstr>
      <vt:lpstr>Reduced 800 Charges</vt:lpstr>
      <vt:lpstr>     Travel Cost Savings Calculation </vt:lpstr>
      <vt:lpstr>Revenue &amp; Margin Uplift</vt:lpstr>
      <vt:lpstr>PowerPoint Presentation</vt:lpstr>
      <vt:lpstr>Results Summary</vt:lpstr>
      <vt:lpstr>Results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Assist Benefit Summary</dc:title>
  <dc:creator>cafex-master</dc:creator>
  <cp:lastModifiedBy>cafex-master</cp:lastModifiedBy>
  <cp:revision>34</cp:revision>
  <dcterms:created xsi:type="dcterms:W3CDTF">2014-04-07T17:56:52Z</dcterms:created>
  <dcterms:modified xsi:type="dcterms:W3CDTF">2014-05-02T13:18:21Z</dcterms:modified>
</cp:coreProperties>
</file>